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handoutMasterIdLst>
    <p:handoutMasterId r:id="rId81"/>
  </p:handoutMasterIdLst>
  <p:sldIdLst>
    <p:sldId id="256" r:id="rId2"/>
    <p:sldId id="472" r:id="rId3"/>
    <p:sldId id="474" r:id="rId4"/>
    <p:sldId id="441" r:id="rId5"/>
    <p:sldId id="475" r:id="rId6"/>
    <p:sldId id="442" r:id="rId7"/>
    <p:sldId id="476" r:id="rId8"/>
    <p:sldId id="443" r:id="rId9"/>
    <p:sldId id="477" r:id="rId10"/>
    <p:sldId id="444" r:id="rId11"/>
    <p:sldId id="406" r:id="rId12"/>
    <p:sldId id="445" r:id="rId13"/>
    <p:sldId id="396" r:id="rId14"/>
    <p:sldId id="446" r:id="rId15"/>
    <p:sldId id="404" r:id="rId16"/>
    <p:sldId id="447" r:id="rId17"/>
    <p:sldId id="394" r:id="rId18"/>
    <p:sldId id="448" r:id="rId19"/>
    <p:sldId id="405" r:id="rId20"/>
    <p:sldId id="449" r:id="rId21"/>
    <p:sldId id="401" r:id="rId22"/>
    <p:sldId id="450" r:id="rId23"/>
    <p:sldId id="419" r:id="rId24"/>
    <p:sldId id="451" r:id="rId25"/>
    <p:sldId id="421" r:id="rId26"/>
    <p:sldId id="452" r:id="rId27"/>
    <p:sldId id="398" r:id="rId28"/>
    <p:sldId id="453" r:id="rId29"/>
    <p:sldId id="407" r:id="rId30"/>
    <p:sldId id="454" r:id="rId31"/>
    <p:sldId id="400" r:id="rId32"/>
    <p:sldId id="455" r:id="rId33"/>
    <p:sldId id="408" r:id="rId34"/>
    <p:sldId id="456" r:id="rId35"/>
    <p:sldId id="402" r:id="rId36"/>
    <p:sldId id="457" r:id="rId37"/>
    <p:sldId id="409" r:id="rId38"/>
    <p:sldId id="458" r:id="rId39"/>
    <p:sldId id="423" r:id="rId40"/>
    <p:sldId id="459" r:id="rId41"/>
    <p:sldId id="473" r:id="rId42"/>
    <p:sldId id="460" r:id="rId43"/>
    <p:sldId id="426" r:id="rId44"/>
    <p:sldId id="461" r:id="rId45"/>
    <p:sldId id="403" r:id="rId46"/>
    <p:sldId id="462" r:id="rId47"/>
    <p:sldId id="429" r:id="rId48"/>
    <p:sldId id="463" r:id="rId49"/>
    <p:sldId id="431" r:id="rId50"/>
    <p:sldId id="464" r:id="rId51"/>
    <p:sldId id="410" r:id="rId52"/>
    <p:sldId id="465" r:id="rId53"/>
    <p:sldId id="395" r:id="rId54"/>
    <p:sldId id="466" r:id="rId55"/>
    <p:sldId id="411" r:id="rId56"/>
    <p:sldId id="467" r:id="rId57"/>
    <p:sldId id="397" r:id="rId58"/>
    <p:sldId id="468" r:id="rId59"/>
    <p:sldId id="412" r:id="rId60"/>
    <p:sldId id="469" r:id="rId61"/>
    <p:sldId id="399" r:id="rId62"/>
    <p:sldId id="470" r:id="rId63"/>
    <p:sldId id="415" r:id="rId64"/>
    <p:sldId id="471" r:id="rId65"/>
    <p:sldId id="417" r:id="rId66"/>
    <p:sldId id="440" r:id="rId67"/>
    <p:sldId id="418" r:id="rId68"/>
    <p:sldId id="439" r:id="rId69"/>
    <p:sldId id="433" r:id="rId70"/>
    <p:sldId id="438" r:id="rId71"/>
    <p:sldId id="328" r:id="rId72"/>
    <p:sldId id="437" r:id="rId73"/>
    <p:sldId id="384" r:id="rId74"/>
    <p:sldId id="436" r:id="rId75"/>
    <p:sldId id="385" r:id="rId76"/>
    <p:sldId id="434" r:id="rId77"/>
    <p:sldId id="386" r:id="rId78"/>
    <p:sldId id="435" r:id="rId79"/>
  </p:sldIdLst>
  <p:sldSz cx="7559675" cy="5327650"/>
  <p:notesSz cx="6858000" cy="9144000"/>
  <p:embeddedFontLst>
    <p:embeddedFont>
      <p:font typeface="Calibri" panose="020F0502020204030204" pitchFamily="34" charset="0"/>
      <p:regular r:id="rId82"/>
      <p:bold r:id="rId83"/>
      <p:italic r:id="rId84"/>
      <p:boldItalic r:id="rId85"/>
    </p:embeddedFont>
    <p:embeddedFont>
      <p:font typeface="Calibri Light" panose="020F0302020204030204" pitchFamily="34" charset="0"/>
      <p:regular r:id="rId86"/>
      <p:italic r:id="rId87"/>
    </p:embeddedFont>
    <p:embeddedFont>
      <p:font typeface="Marvel" pitchFamily="2" charset="0"/>
      <p:regular r:id="rId88"/>
    </p:embeddedFont>
    <p:embeddedFont>
      <p:font typeface="Noto Sans Mono CJK TC Bold" panose="020B0500000000000000" pitchFamily="34" charset="-128"/>
      <p:bold r:id="rId89"/>
    </p:embeddedFont>
    <p:embeddedFont>
      <p:font typeface="Noto Sans Mono CJK TC Regular" panose="020B0500000000000000" pitchFamily="34" charset="-128"/>
      <p:regular r:id="rId90"/>
    </p:embeddedFont>
    <p:embeddedFont>
      <p:font typeface="Ubuntu" panose="020B0504030602030204" pitchFamily="34" charset="0"/>
      <p:regular r:id="rId91"/>
      <p:bold r:id="rId92"/>
      <p:italic r:id="rId93"/>
      <p:boldItalic r:id="rId94"/>
    </p:embeddedFont>
    <p:embeddedFont>
      <p:font typeface="Ubuntu Light" panose="020B0304030602030204" pitchFamily="34" charset="0"/>
      <p:regular r:id="rId95"/>
      <p:italic r:id="rId96"/>
    </p:embeddedFont>
    <p:embeddedFont>
      <p:font typeface="WLM Carton" pitchFamily="2" charset="0"/>
      <p:regular r:id="rId9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A5E"/>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3"/>
    <p:restoredTop sz="96320"/>
  </p:normalViewPr>
  <p:slideViewPr>
    <p:cSldViewPr snapToGrid="0" snapToObjects="1">
      <p:cViewPr>
        <p:scale>
          <a:sx n="291" d="100"/>
          <a:sy n="291" d="100"/>
        </p:scale>
        <p:origin x="888" y="144"/>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68" d="100"/>
          <a:sy n="168" d="100"/>
        </p:scale>
        <p:origin x="5432"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E410B-33F7-E748-B7E2-A485D206CA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7F08879-9CA2-9F4B-9444-7B0A26D732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7344EB-CB31-CA41-9D21-832AA6F7C650}" type="datetimeFigureOut">
              <a:rPr lang="en-US" smtClean="0"/>
              <a:t>1/19/21</a:t>
            </a:fld>
            <a:endParaRPr lang="en-US"/>
          </a:p>
        </p:txBody>
      </p:sp>
      <p:sp>
        <p:nvSpPr>
          <p:cNvPr id="4" name="Footer Placeholder 3">
            <a:extLst>
              <a:ext uri="{FF2B5EF4-FFF2-40B4-BE49-F238E27FC236}">
                <a16:creationId xmlns:a16="http://schemas.microsoft.com/office/drawing/2014/main" id="{07A08150-4DAA-EC4C-BEC1-5293939BFC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1F9FC6-A6BD-B449-97F7-80B1991AA9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D1A66F-8AAB-CA43-A2A8-4A380AD42FB5}" type="slidenum">
              <a:rPr lang="en-US" smtClean="0"/>
              <a:t>‹#›</a:t>
            </a:fld>
            <a:endParaRPr lang="en-US"/>
          </a:p>
        </p:txBody>
      </p:sp>
    </p:spTree>
    <p:extLst>
      <p:ext uri="{BB962C8B-B14F-4D97-AF65-F5344CB8AC3E}">
        <p14:creationId xmlns:p14="http://schemas.microsoft.com/office/powerpoint/2010/main" val="2271963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1/19/21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4107215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982FE4D0-B4B9-CA49-AE61-ACEFB14A07F5}"/>
              </a:ext>
            </a:extLst>
          </p:cNvPr>
          <p:cNvSpPr/>
          <p:nvPr userDrawn="1"/>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31" name="Rectangle 30">
            <a:extLst>
              <a:ext uri="{FF2B5EF4-FFF2-40B4-BE49-F238E27FC236}">
                <a16:creationId xmlns:a16="http://schemas.microsoft.com/office/drawing/2014/main" id="{3F0FEDFE-642F-7A44-9B6B-29AAE28B3BF4}"/>
              </a:ext>
            </a:extLst>
          </p:cNvPr>
          <p:cNvSpPr/>
          <p:nvPr userDrawn="1"/>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51" name="Title 1">
            <a:extLst>
              <a:ext uri="{FF2B5EF4-FFF2-40B4-BE49-F238E27FC236}">
                <a16:creationId xmlns:a16="http://schemas.microsoft.com/office/drawing/2014/main" id="{1FE23C19-4AEF-614B-96AD-2DBF333D0FB0}"/>
              </a:ext>
            </a:extLst>
          </p:cNvPr>
          <p:cNvSpPr>
            <a:spLocks noGrp="1"/>
          </p:cNvSpPr>
          <p:nvPr>
            <p:ph type="title" hasCustomPrompt="1"/>
          </p:nvPr>
        </p:nvSpPr>
        <p:spPr>
          <a:xfrm>
            <a:off x="1053974" y="916216"/>
            <a:ext cx="5489349" cy="1496699"/>
          </a:xfrm>
          <a:noFill/>
        </p:spPr>
        <p:txBody>
          <a:bodyPr anchor="b">
            <a:noAutofit/>
          </a:bodyPr>
          <a:lstStyle>
            <a:lvl1pPr algn="ctr">
              <a:defRPr sz="9000" b="1" i="0">
                <a:latin typeface="Noto Sans Mono CJK TC Bold" panose="020B0500000000000000" pitchFamily="34" charset="-128"/>
                <a:ea typeface="Noto Sans Mono CJK TC Bold" panose="020B0500000000000000" pitchFamily="34" charset="-128"/>
              </a:defRPr>
            </a:lvl1pPr>
          </a:lstStyle>
          <a:p>
            <a:r>
              <a:rPr lang="en-GB" dirty="0" err="1"/>
              <a:t>KVA中文</a:t>
            </a:r>
            <a:endParaRPr lang="en-US" dirty="0"/>
          </a:p>
        </p:txBody>
      </p:sp>
      <p:sp>
        <p:nvSpPr>
          <p:cNvPr id="62" name="Text Placeholder 60">
            <a:extLst>
              <a:ext uri="{FF2B5EF4-FFF2-40B4-BE49-F238E27FC236}">
                <a16:creationId xmlns:a16="http://schemas.microsoft.com/office/drawing/2014/main" id="{BF0F1982-82AD-A04D-AF62-3FACE811B6DE}"/>
              </a:ext>
            </a:extLst>
          </p:cNvPr>
          <p:cNvSpPr>
            <a:spLocks noGrp="1"/>
          </p:cNvSpPr>
          <p:nvPr>
            <p:ph type="body" sz="quarter" idx="11" hasCustomPrompt="1"/>
          </p:nvPr>
        </p:nvSpPr>
        <p:spPr>
          <a:xfrm>
            <a:off x="1054150" y="3084179"/>
            <a:ext cx="5489349" cy="837778"/>
          </a:xfrm>
          <a:noFill/>
        </p:spPr>
        <p:txBody>
          <a:bodyPr>
            <a:noAutofit/>
          </a:bodyPr>
          <a:lstStyle>
            <a:lvl1pPr marL="0" indent="0" algn="ctr">
              <a:buNone/>
              <a:defRPr sz="6600" b="0">
                <a:latin typeface="Marvel" pitchFamily="2" charset="0"/>
              </a:defRPr>
            </a:lvl1pPr>
          </a:lstStyle>
          <a:p>
            <a:pPr lvl="0"/>
            <a:r>
              <a:rPr lang="en-US" dirty="0"/>
              <a:t>KVA-ENG</a:t>
            </a:r>
          </a:p>
        </p:txBody>
      </p:sp>
      <p:sp>
        <p:nvSpPr>
          <p:cNvPr id="65" name="Text Placeholder 63">
            <a:extLst>
              <a:ext uri="{FF2B5EF4-FFF2-40B4-BE49-F238E27FC236}">
                <a16:creationId xmlns:a16="http://schemas.microsoft.com/office/drawing/2014/main" id="{1403D36F-7E17-1C46-96A9-01478DD3343F}"/>
              </a:ext>
            </a:extLst>
          </p:cNvPr>
          <p:cNvSpPr>
            <a:spLocks noGrp="1"/>
          </p:cNvSpPr>
          <p:nvPr>
            <p:ph type="body" sz="quarter" idx="12" hasCustomPrompt="1"/>
          </p:nvPr>
        </p:nvSpPr>
        <p:spPr>
          <a:xfrm>
            <a:off x="1053924" y="2489871"/>
            <a:ext cx="5489575" cy="412521"/>
          </a:xfrm>
        </p:spPr>
        <p:txBody>
          <a:bodyPr>
            <a:normAutofit/>
          </a:bodyPr>
          <a:lstStyle>
            <a:lvl1pPr marL="0" indent="0" algn="ctr">
              <a:buNone/>
              <a:defRPr sz="1400" b="0" i="0">
                <a:solidFill>
                  <a:schemeClr val="bg1">
                    <a:lumMod val="50000"/>
                  </a:schemeClr>
                </a:solidFill>
                <a:latin typeface="Noto Sans Mono CJK TC Regular" panose="020B0500000000000000" pitchFamily="34" charset="-128"/>
                <a:ea typeface="Noto Sans Mono CJK TC Regular" panose="020B0500000000000000" pitchFamily="34" charset="-128"/>
              </a:defRPr>
            </a:lvl1pPr>
          </a:lstStyle>
          <a:p>
            <a:pPr lvl="0"/>
            <a:r>
              <a:rPr lang="en-US" dirty="0"/>
              <a:t>KVA </a:t>
            </a:r>
            <a:r>
              <a:rPr lang="en-US" dirty="0" err="1"/>
              <a:t>中文解釋</a:t>
            </a:r>
            <a:endParaRPr lang="en-US" dirty="0"/>
          </a:p>
        </p:txBody>
      </p:sp>
      <p:sp>
        <p:nvSpPr>
          <p:cNvPr id="67" name="Text Placeholder 66">
            <a:extLst>
              <a:ext uri="{FF2B5EF4-FFF2-40B4-BE49-F238E27FC236}">
                <a16:creationId xmlns:a16="http://schemas.microsoft.com/office/drawing/2014/main" id="{597D3098-0B1C-2D4B-8B8F-C926AB165F6A}"/>
              </a:ext>
            </a:extLst>
          </p:cNvPr>
          <p:cNvSpPr>
            <a:spLocks noGrp="1"/>
          </p:cNvSpPr>
          <p:nvPr>
            <p:ph type="body" sz="quarter" idx="13" hasCustomPrompt="1"/>
          </p:nvPr>
        </p:nvSpPr>
        <p:spPr>
          <a:xfrm>
            <a:off x="1054100" y="3998913"/>
            <a:ext cx="5489575" cy="412521"/>
          </a:xfrm>
        </p:spPr>
        <p:txBody>
          <a:bodyPr>
            <a:normAutofit/>
          </a:bodyPr>
          <a:lstStyle>
            <a:lvl1pPr marL="0" indent="0" algn="ctr">
              <a:buNone/>
              <a:defRPr sz="1400">
                <a:solidFill>
                  <a:schemeClr val="bg1">
                    <a:lumMod val="50000"/>
                  </a:schemeClr>
                </a:solidFill>
                <a:latin typeface="Ubuntu" panose="020B0504030602030204" pitchFamily="34" charset="0"/>
              </a:defRPr>
            </a:lvl1pPr>
          </a:lstStyle>
          <a:p>
            <a:pPr lvl="0"/>
            <a:r>
              <a:rPr lang="en-US" dirty="0"/>
              <a:t>KVA English Description</a:t>
            </a:r>
          </a:p>
        </p:txBody>
      </p:sp>
      <p:sp>
        <p:nvSpPr>
          <p:cNvPr id="22" name="Oval 21">
            <a:extLst>
              <a:ext uri="{FF2B5EF4-FFF2-40B4-BE49-F238E27FC236}">
                <a16:creationId xmlns:a16="http://schemas.microsoft.com/office/drawing/2014/main" id="{11FBF491-DBA5-6C4A-82C6-9D5ADCEAE100}"/>
              </a:ext>
            </a:extLst>
          </p:cNvPr>
          <p:cNvSpPr/>
          <p:nvPr userDrawn="1"/>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6B1AC336-8135-6842-81DB-60B50C6E45AD}"/>
              </a:ext>
            </a:extLst>
          </p:cNvPr>
          <p:cNvSpPr/>
          <p:nvPr userDrawn="1"/>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87D7023-8A44-3049-9C95-601582371711}"/>
              </a:ext>
            </a:extLst>
          </p:cNvPr>
          <p:cNvSpPr/>
          <p:nvPr userDrawn="1"/>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B50EF602-4650-3842-9199-F500BAA290F2}"/>
              </a:ext>
            </a:extLst>
          </p:cNvPr>
          <p:cNvSpPr/>
          <p:nvPr userDrawn="1"/>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61127F22-F1CB-2646-A54C-41D96A77B162}"/>
              </a:ext>
            </a:extLst>
          </p:cNvPr>
          <p:cNvSpPr/>
          <p:nvPr userDrawn="1"/>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210632EE-14FB-D941-A723-938F76788F44}"/>
              </a:ext>
            </a:extLst>
          </p:cNvPr>
          <p:cNvSpPr/>
          <p:nvPr userDrawn="1"/>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658856B2-2FBC-8841-ABCE-E998C32C8C76}"/>
              </a:ext>
            </a:extLst>
          </p:cNvPr>
          <p:cNvSpPr/>
          <p:nvPr userDrawn="1"/>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D378FC1B-5DE5-D244-A2CB-E176C97B26DD}"/>
              </a:ext>
            </a:extLst>
          </p:cNvPr>
          <p:cNvSpPr/>
          <p:nvPr userDrawn="1"/>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Oval 31">
            <a:extLst>
              <a:ext uri="{FF2B5EF4-FFF2-40B4-BE49-F238E27FC236}">
                <a16:creationId xmlns:a16="http://schemas.microsoft.com/office/drawing/2014/main" id="{12BB8564-56F2-0B4B-BB8F-CC874AB843BD}"/>
              </a:ext>
            </a:extLst>
          </p:cNvPr>
          <p:cNvSpPr/>
          <p:nvPr userDrawn="1"/>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Oval 32">
            <a:extLst>
              <a:ext uri="{FF2B5EF4-FFF2-40B4-BE49-F238E27FC236}">
                <a16:creationId xmlns:a16="http://schemas.microsoft.com/office/drawing/2014/main" id="{2EA6B210-176A-3341-9383-F44F3D3CF99F}"/>
              </a:ext>
            </a:extLst>
          </p:cNvPr>
          <p:cNvSpPr/>
          <p:nvPr userDrawn="1"/>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FDB65EC0-0EB2-3A45-AFF1-B81895FD7E30}"/>
              </a:ext>
            </a:extLst>
          </p:cNvPr>
          <p:cNvSpPr/>
          <p:nvPr userDrawn="1"/>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Oval 48">
            <a:extLst>
              <a:ext uri="{FF2B5EF4-FFF2-40B4-BE49-F238E27FC236}">
                <a16:creationId xmlns:a16="http://schemas.microsoft.com/office/drawing/2014/main" id="{85602B20-46B9-464A-A330-7EB7BC4D6CFA}"/>
              </a:ext>
            </a:extLst>
          </p:cNvPr>
          <p:cNvSpPr/>
          <p:nvPr userDrawn="1"/>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Oval 49">
            <a:extLst>
              <a:ext uri="{FF2B5EF4-FFF2-40B4-BE49-F238E27FC236}">
                <a16:creationId xmlns:a16="http://schemas.microsoft.com/office/drawing/2014/main" id="{28FF624B-3D2D-1540-9908-2A02C1DFDBBB}"/>
              </a:ext>
            </a:extLst>
          </p:cNvPr>
          <p:cNvSpPr/>
          <p:nvPr userDrawn="1"/>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Oval 51">
            <a:extLst>
              <a:ext uri="{FF2B5EF4-FFF2-40B4-BE49-F238E27FC236}">
                <a16:creationId xmlns:a16="http://schemas.microsoft.com/office/drawing/2014/main" id="{66A02B48-2AC4-4045-B199-7EBFF86CC236}"/>
              </a:ext>
            </a:extLst>
          </p:cNvPr>
          <p:cNvSpPr/>
          <p:nvPr userDrawn="1"/>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6865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1/19/21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1/19/21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dirty="0"/>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1/19/21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1/19/21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1/19/21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1/19/21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68CDFC0-27C0-9C4E-B8F0-0814E11F6823}"/>
              </a:ext>
            </a:extLst>
          </p:cNvPr>
          <p:cNvSpPr/>
          <p:nvPr userDrawn="1"/>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descr="A picture containing food, drawing&#10;&#10;Description automatically generated">
            <a:extLst>
              <a:ext uri="{FF2B5EF4-FFF2-40B4-BE49-F238E27FC236}">
                <a16:creationId xmlns:a16="http://schemas.microsoft.com/office/drawing/2014/main" id="{FA2B17D7-9F5B-0341-8756-0A4A9A85C960}"/>
              </a:ext>
            </a:extLst>
          </p:cNvPr>
          <p:cNvPicPr>
            <a:picLocks noChangeAspect="1"/>
          </p:cNvPicPr>
          <p:nvPr userDrawn="1"/>
        </p:nvPicPr>
        <p:blipFill>
          <a:blip r:embed="rId3"/>
          <a:stretch>
            <a:fillRect/>
          </a:stretch>
        </p:blipFill>
        <p:spPr>
          <a:xfrm>
            <a:off x="350837" y="-765175"/>
            <a:ext cx="6858000" cy="6858000"/>
          </a:xfrm>
          <a:prstGeom prst="rect">
            <a:avLst/>
          </a:prstGeom>
        </p:spPr>
      </p:pic>
      <p:grpSp>
        <p:nvGrpSpPr>
          <p:cNvPr id="7" name="Group 6">
            <a:extLst>
              <a:ext uri="{FF2B5EF4-FFF2-40B4-BE49-F238E27FC236}">
                <a16:creationId xmlns:a16="http://schemas.microsoft.com/office/drawing/2014/main" id="{74253461-1B45-C14C-A29B-81187E6AD4F5}"/>
              </a:ext>
            </a:extLst>
          </p:cNvPr>
          <p:cNvGrpSpPr/>
          <p:nvPr userDrawn="1"/>
        </p:nvGrpSpPr>
        <p:grpSpPr>
          <a:xfrm>
            <a:off x="730092" y="4443839"/>
            <a:ext cx="1726304" cy="307777"/>
            <a:chOff x="2423852" y="4443885"/>
            <a:chExt cx="1726304" cy="307777"/>
          </a:xfrm>
        </p:grpSpPr>
        <p:pic>
          <p:nvPicPr>
            <p:cNvPr id="8" name="Picture 7">
              <a:extLst>
                <a:ext uri="{FF2B5EF4-FFF2-40B4-BE49-F238E27FC236}">
                  <a16:creationId xmlns:a16="http://schemas.microsoft.com/office/drawing/2014/main" id="{06279914-9B4E-5F4E-81A9-64E58F765752}"/>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9" name="TextBox 8">
              <a:extLst>
                <a:ext uri="{FF2B5EF4-FFF2-40B4-BE49-F238E27FC236}">
                  <a16:creationId xmlns:a16="http://schemas.microsoft.com/office/drawing/2014/main" id="{3387F5FE-4510-2943-8C24-4A09A8017261}"/>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400634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982FE4D0-B4B9-CA49-AE61-ACEFB14A07F5}"/>
              </a:ext>
            </a:extLst>
          </p:cNvPr>
          <p:cNvSpPr/>
          <p:nvPr userDrawn="1"/>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31" name="Rectangle 30">
            <a:extLst>
              <a:ext uri="{FF2B5EF4-FFF2-40B4-BE49-F238E27FC236}">
                <a16:creationId xmlns:a16="http://schemas.microsoft.com/office/drawing/2014/main" id="{3F0FEDFE-642F-7A44-9B6B-29AAE28B3BF4}"/>
              </a:ext>
            </a:extLst>
          </p:cNvPr>
          <p:cNvSpPr/>
          <p:nvPr userDrawn="1"/>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34" name="Rounded Rectangle 33">
            <a:extLst>
              <a:ext uri="{FF2B5EF4-FFF2-40B4-BE49-F238E27FC236}">
                <a16:creationId xmlns:a16="http://schemas.microsoft.com/office/drawing/2014/main" id="{F6CC2CB8-6AFC-BA4B-AC53-DAC191A06629}"/>
              </a:ext>
            </a:extLst>
          </p:cNvPr>
          <p:cNvSpPr/>
          <p:nvPr userDrawn="1"/>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Rounded Rectangle 34">
            <a:extLst>
              <a:ext uri="{FF2B5EF4-FFF2-40B4-BE49-F238E27FC236}">
                <a16:creationId xmlns:a16="http://schemas.microsoft.com/office/drawing/2014/main" id="{02F7F618-C241-434B-9F48-9EDB5C1B19B1}"/>
              </a:ext>
            </a:extLst>
          </p:cNvPr>
          <p:cNvSpPr/>
          <p:nvPr userDrawn="1"/>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Rounded Rectangle 35">
            <a:extLst>
              <a:ext uri="{FF2B5EF4-FFF2-40B4-BE49-F238E27FC236}">
                <a16:creationId xmlns:a16="http://schemas.microsoft.com/office/drawing/2014/main" id="{E57529B1-2EB2-2148-BE26-B645B0FB11A5}"/>
              </a:ext>
            </a:extLst>
          </p:cNvPr>
          <p:cNvSpPr/>
          <p:nvPr userDrawn="1"/>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Rounded Rectangle 36">
            <a:extLst>
              <a:ext uri="{FF2B5EF4-FFF2-40B4-BE49-F238E27FC236}">
                <a16:creationId xmlns:a16="http://schemas.microsoft.com/office/drawing/2014/main" id="{C3236A4A-F766-7D46-8312-BF0697F592DB}"/>
              </a:ext>
            </a:extLst>
          </p:cNvPr>
          <p:cNvSpPr/>
          <p:nvPr userDrawn="1"/>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Rounded Rectangle 37">
            <a:extLst>
              <a:ext uri="{FF2B5EF4-FFF2-40B4-BE49-F238E27FC236}">
                <a16:creationId xmlns:a16="http://schemas.microsoft.com/office/drawing/2014/main" id="{593A7C78-AA82-1D4B-A939-BCAF28D8E207}"/>
              </a:ext>
            </a:extLst>
          </p:cNvPr>
          <p:cNvSpPr/>
          <p:nvPr userDrawn="1"/>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Rounded Rectangle 38">
            <a:extLst>
              <a:ext uri="{FF2B5EF4-FFF2-40B4-BE49-F238E27FC236}">
                <a16:creationId xmlns:a16="http://schemas.microsoft.com/office/drawing/2014/main" id="{E535BA9C-6EA6-3045-A07A-685706D453FE}"/>
              </a:ext>
            </a:extLst>
          </p:cNvPr>
          <p:cNvSpPr/>
          <p:nvPr userDrawn="1"/>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Rounded Rectangle 39">
            <a:extLst>
              <a:ext uri="{FF2B5EF4-FFF2-40B4-BE49-F238E27FC236}">
                <a16:creationId xmlns:a16="http://schemas.microsoft.com/office/drawing/2014/main" id="{2D6644E9-E537-6A49-9A7B-1B7D730F5D35}"/>
              </a:ext>
            </a:extLst>
          </p:cNvPr>
          <p:cNvSpPr/>
          <p:nvPr userDrawn="1"/>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ounded Rectangle 40">
            <a:extLst>
              <a:ext uri="{FF2B5EF4-FFF2-40B4-BE49-F238E27FC236}">
                <a16:creationId xmlns:a16="http://schemas.microsoft.com/office/drawing/2014/main" id="{8C37D127-4219-004B-8D12-DFDBA52A6C04}"/>
              </a:ext>
            </a:extLst>
          </p:cNvPr>
          <p:cNvSpPr/>
          <p:nvPr userDrawn="1"/>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Rounded Rectangle 41">
            <a:extLst>
              <a:ext uri="{FF2B5EF4-FFF2-40B4-BE49-F238E27FC236}">
                <a16:creationId xmlns:a16="http://schemas.microsoft.com/office/drawing/2014/main" id="{72F9575D-2E91-CA4D-9F3A-4F0D90289AF7}"/>
              </a:ext>
            </a:extLst>
          </p:cNvPr>
          <p:cNvSpPr/>
          <p:nvPr userDrawn="1"/>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Rounded Rectangle 42">
            <a:extLst>
              <a:ext uri="{FF2B5EF4-FFF2-40B4-BE49-F238E27FC236}">
                <a16:creationId xmlns:a16="http://schemas.microsoft.com/office/drawing/2014/main" id="{B5155D44-DE1E-5E45-BE63-F1FD0ED56330}"/>
              </a:ext>
            </a:extLst>
          </p:cNvPr>
          <p:cNvSpPr/>
          <p:nvPr userDrawn="1"/>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ounded Rectangle 43">
            <a:extLst>
              <a:ext uri="{FF2B5EF4-FFF2-40B4-BE49-F238E27FC236}">
                <a16:creationId xmlns:a16="http://schemas.microsoft.com/office/drawing/2014/main" id="{C4AF7D03-B8C9-2944-9B7D-D982BF87FD9D}"/>
              </a:ext>
            </a:extLst>
          </p:cNvPr>
          <p:cNvSpPr/>
          <p:nvPr userDrawn="1"/>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Rounded Rectangle 44">
            <a:extLst>
              <a:ext uri="{FF2B5EF4-FFF2-40B4-BE49-F238E27FC236}">
                <a16:creationId xmlns:a16="http://schemas.microsoft.com/office/drawing/2014/main" id="{C7DFA6E1-6700-684F-B4AF-B7E307764E1E}"/>
              </a:ext>
            </a:extLst>
          </p:cNvPr>
          <p:cNvSpPr/>
          <p:nvPr userDrawn="1"/>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Rounded Rectangle 45">
            <a:extLst>
              <a:ext uri="{FF2B5EF4-FFF2-40B4-BE49-F238E27FC236}">
                <a16:creationId xmlns:a16="http://schemas.microsoft.com/office/drawing/2014/main" id="{6A4ACEA1-D875-DF41-BECB-8B63BD1F140E}"/>
              </a:ext>
            </a:extLst>
          </p:cNvPr>
          <p:cNvSpPr/>
          <p:nvPr userDrawn="1"/>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Rounded Rectangle 46">
            <a:extLst>
              <a:ext uri="{FF2B5EF4-FFF2-40B4-BE49-F238E27FC236}">
                <a16:creationId xmlns:a16="http://schemas.microsoft.com/office/drawing/2014/main" id="{613EAE3C-7F14-0D49-8FEC-A835459C5F10}"/>
              </a:ext>
            </a:extLst>
          </p:cNvPr>
          <p:cNvSpPr/>
          <p:nvPr userDrawn="1"/>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itle 1">
            <a:extLst>
              <a:ext uri="{FF2B5EF4-FFF2-40B4-BE49-F238E27FC236}">
                <a16:creationId xmlns:a16="http://schemas.microsoft.com/office/drawing/2014/main" id="{1FE23C19-4AEF-614B-96AD-2DBF333D0FB0}"/>
              </a:ext>
            </a:extLst>
          </p:cNvPr>
          <p:cNvSpPr>
            <a:spLocks noGrp="1"/>
          </p:cNvSpPr>
          <p:nvPr>
            <p:ph type="title" hasCustomPrompt="1"/>
          </p:nvPr>
        </p:nvSpPr>
        <p:spPr>
          <a:xfrm>
            <a:off x="1053974" y="916216"/>
            <a:ext cx="5489349" cy="1496699"/>
          </a:xfrm>
          <a:noFill/>
        </p:spPr>
        <p:txBody>
          <a:bodyPr anchor="b">
            <a:noAutofit/>
          </a:bodyPr>
          <a:lstStyle>
            <a:lvl1pPr algn="ctr">
              <a:defRPr sz="9000" b="1" i="0">
                <a:latin typeface="Noto Sans Mono CJK TC Bold" panose="020B0500000000000000" pitchFamily="34" charset="-128"/>
                <a:ea typeface="Noto Sans Mono CJK TC Bold" panose="020B0500000000000000" pitchFamily="34" charset="-128"/>
              </a:defRPr>
            </a:lvl1pPr>
          </a:lstStyle>
          <a:p>
            <a:r>
              <a:rPr lang="en-GB" dirty="0" err="1"/>
              <a:t>KVA中文</a:t>
            </a:r>
            <a:endParaRPr lang="en-US" dirty="0"/>
          </a:p>
        </p:txBody>
      </p:sp>
      <p:sp>
        <p:nvSpPr>
          <p:cNvPr id="62" name="Text Placeholder 60">
            <a:extLst>
              <a:ext uri="{FF2B5EF4-FFF2-40B4-BE49-F238E27FC236}">
                <a16:creationId xmlns:a16="http://schemas.microsoft.com/office/drawing/2014/main" id="{BF0F1982-82AD-A04D-AF62-3FACE811B6DE}"/>
              </a:ext>
            </a:extLst>
          </p:cNvPr>
          <p:cNvSpPr>
            <a:spLocks noGrp="1"/>
          </p:cNvSpPr>
          <p:nvPr>
            <p:ph type="body" sz="quarter" idx="11" hasCustomPrompt="1"/>
          </p:nvPr>
        </p:nvSpPr>
        <p:spPr>
          <a:xfrm>
            <a:off x="1054150" y="3084179"/>
            <a:ext cx="5489349" cy="837778"/>
          </a:xfrm>
          <a:noFill/>
        </p:spPr>
        <p:txBody>
          <a:bodyPr>
            <a:noAutofit/>
          </a:bodyPr>
          <a:lstStyle>
            <a:lvl1pPr marL="0" indent="0" algn="ctr">
              <a:buNone/>
              <a:defRPr sz="6600" b="0">
                <a:latin typeface="Marvel" pitchFamily="2" charset="0"/>
              </a:defRPr>
            </a:lvl1pPr>
          </a:lstStyle>
          <a:p>
            <a:pPr lvl="0"/>
            <a:r>
              <a:rPr lang="en-US" dirty="0"/>
              <a:t>KVA-ENG</a:t>
            </a:r>
          </a:p>
        </p:txBody>
      </p:sp>
      <p:sp>
        <p:nvSpPr>
          <p:cNvPr id="65" name="Text Placeholder 63">
            <a:extLst>
              <a:ext uri="{FF2B5EF4-FFF2-40B4-BE49-F238E27FC236}">
                <a16:creationId xmlns:a16="http://schemas.microsoft.com/office/drawing/2014/main" id="{1403D36F-7E17-1C46-96A9-01478DD3343F}"/>
              </a:ext>
            </a:extLst>
          </p:cNvPr>
          <p:cNvSpPr>
            <a:spLocks noGrp="1"/>
          </p:cNvSpPr>
          <p:nvPr>
            <p:ph type="body" sz="quarter" idx="12" hasCustomPrompt="1"/>
          </p:nvPr>
        </p:nvSpPr>
        <p:spPr>
          <a:xfrm>
            <a:off x="1053924" y="2489871"/>
            <a:ext cx="5489575" cy="412521"/>
          </a:xfrm>
        </p:spPr>
        <p:txBody>
          <a:bodyPr>
            <a:normAutofit/>
          </a:bodyPr>
          <a:lstStyle>
            <a:lvl1pPr marL="0" indent="0" algn="ctr">
              <a:buNone/>
              <a:defRPr sz="1400" b="0" i="0">
                <a:solidFill>
                  <a:schemeClr val="bg1">
                    <a:lumMod val="50000"/>
                  </a:schemeClr>
                </a:solidFill>
                <a:latin typeface="Noto Sans Mono CJK TC Regular" panose="020B0500000000000000" pitchFamily="34" charset="-128"/>
                <a:ea typeface="Noto Sans Mono CJK TC Regular" panose="020B0500000000000000" pitchFamily="34" charset="-128"/>
              </a:defRPr>
            </a:lvl1pPr>
          </a:lstStyle>
          <a:p>
            <a:pPr lvl="0"/>
            <a:r>
              <a:rPr lang="en-US" dirty="0"/>
              <a:t>KVA </a:t>
            </a:r>
            <a:r>
              <a:rPr lang="en-US" dirty="0" err="1"/>
              <a:t>中文解釋</a:t>
            </a:r>
            <a:endParaRPr lang="en-US" dirty="0"/>
          </a:p>
        </p:txBody>
      </p:sp>
      <p:sp>
        <p:nvSpPr>
          <p:cNvPr id="67" name="Text Placeholder 66">
            <a:extLst>
              <a:ext uri="{FF2B5EF4-FFF2-40B4-BE49-F238E27FC236}">
                <a16:creationId xmlns:a16="http://schemas.microsoft.com/office/drawing/2014/main" id="{597D3098-0B1C-2D4B-8B8F-C926AB165F6A}"/>
              </a:ext>
            </a:extLst>
          </p:cNvPr>
          <p:cNvSpPr>
            <a:spLocks noGrp="1"/>
          </p:cNvSpPr>
          <p:nvPr>
            <p:ph type="body" sz="quarter" idx="13" hasCustomPrompt="1"/>
          </p:nvPr>
        </p:nvSpPr>
        <p:spPr>
          <a:xfrm>
            <a:off x="1054100" y="3998913"/>
            <a:ext cx="5489575" cy="412521"/>
          </a:xfrm>
        </p:spPr>
        <p:txBody>
          <a:bodyPr>
            <a:normAutofit/>
          </a:bodyPr>
          <a:lstStyle>
            <a:lvl1pPr marL="0" indent="0" algn="ctr">
              <a:buNone/>
              <a:defRPr sz="1400">
                <a:solidFill>
                  <a:schemeClr val="bg1">
                    <a:lumMod val="50000"/>
                  </a:schemeClr>
                </a:solidFill>
                <a:latin typeface="Ubuntu" panose="020B0504030602030204" pitchFamily="34" charset="0"/>
              </a:defRPr>
            </a:lvl1pPr>
          </a:lstStyle>
          <a:p>
            <a:pPr lvl="0"/>
            <a:r>
              <a:rPr lang="en-US" dirty="0"/>
              <a:t>KVA English Description</a:t>
            </a:r>
          </a:p>
        </p:txBody>
      </p:sp>
    </p:spTree>
    <p:extLst>
      <p:ext uri="{BB962C8B-B14F-4D97-AF65-F5344CB8AC3E}">
        <p14:creationId xmlns:p14="http://schemas.microsoft.com/office/powerpoint/2010/main" val="2269301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1/19/21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73" r:id="rId9"/>
    <p:sldLayoutId id="2147483674" r:id="rId10"/>
    <p:sldLayoutId id="2147483668" r:id="rId11"/>
    <p:sldLayoutId id="2147483669" r:id="rId12"/>
    <p:sldLayoutId id="2147483670" r:id="rId13"/>
    <p:sldLayoutId id="2147483671" r:id="rId14"/>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測量結果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grpSp>
        <p:nvGrpSpPr>
          <p:cNvPr id="14" name="Group 13">
            <a:extLst>
              <a:ext uri="{FF2B5EF4-FFF2-40B4-BE49-F238E27FC236}">
                <a16:creationId xmlns:a16="http://schemas.microsoft.com/office/drawing/2014/main" id="{EF3D2CFF-AEBA-D840-BF9C-2D3AF763B0E0}"/>
              </a:ext>
            </a:extLst>
          </p:cNvPr>
          <p:cNvGrpSpPr/>
          <p:nvPr/>
        </p:nvGrpSpPr>
        <p:grpSpPr>
          <a:xfrm>
            <a:off x="730092" y="4443839"/>
            <a:ext cx="1726304" cy="307777"/>
            <a:chOff x="2423852" y="4443885"/>
            <a:chExt cx="1726304" cy="307777"/>
          </a:xfrm>
        </p:grpSpPr>
        <p:pic>
          <p:nvPicPr>
            <p:cNvPr id="15" name="Picture 14">
              <a:extLst>
                <a:ext uri="{FF2B5EF4-FFF2-40B4-BE49-F238E27FC236}">
                  <a16:creationId xmlns:a16="http://schemas.microsoft.com/office/drawing/2014/main" id="{16386235-6BD7-124F-909C-453F01611A23}"/>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16" name="TextBox 15">
              <a:extLst>
                <a:ext uri="{FF2B5EF4-FFF2-40B4-BE49-F238E27FC236}">
                  <a16:creationId xmlns:a16="http://schemas.microsoft.com/office/drawing/2014/main" id="{E07B6917-46A0-1F4F-9835-FCA1B38B6DD9}"/>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5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ratio (gross revenue / # of employees) is a key competitive indicator within an industry. 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21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成本效益比</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21850" y="1521947"/>
            <a:ext cx="6954508"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16" y="4000773"/>
            <a:ext cx="6993044"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Total expenses and costs for </a:t>
            </a:r>
          </a:p>
          <a:p>
            <a:pPr algn="ctr"/>
            <a:r>
              <a:rPr lang="en-GB" dirty="0">
                <a:solidFill>
                  <a:schemeClr val="bg1"/>
                </a:solidFill>
                <a:latin typeface="Ubuntu" panose="020B0504030602030204" pitchFamily="34" charset="0"/>
              </a:rPr>
              <a:t>the product(s)/system(s) being measured, </a:t>
            </a:r>
          </a:p>
          <a:p>
            <a:pPr algn="ctr"/>
            <a:r>
              <a:rPr lang="en-GB" dirty="0">
                <a:solidFill>
                  <a:schemeClr val="bg1"/>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7"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4" name="TextBox 13">
            <a:extLst>
              <a:ext uri="{FF2B5EF4-FFF2-40B4-BE49-F238E27FC236}">
                <a16:creationId xmlns:a16="http://schemas.microsoft.com/office/drawing/2014/main" id="{72295A8D-CCB8-224E-887F-A5A17EDADE4B}"/>
              </a:ext>
            </a:extLst>
          </p:cNvPr>
          <p:cNvSpPr txBox="1"/>
          <p:nvPr/>
        </p:nvSpPr>
        <p:spPr>
          <a:xfrm>
            <a:off x="283315" y="3195266"/>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19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4"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9" y="1444736"/>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某種形式的情緒分析有助於測量員工的敬業度、活力和熱情。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21851" y="3865911"/>
            <a:ext cx="6954506"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6" y="249715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33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5" y="1466517"/>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6" y="4015885"/>
            <a:ext cx="6993047"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0" y="2229357"/>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283312" y="3182828"/>
            <a:ext cx="6993041"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30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按功能對使用方式進行測量，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usage, by feature, to help infer </a:t>
            </a:r>
          </a:p>
          <a:p>
            <a:pPr algn="ctr"/>
            <a:r>
              <a:rPr lang="en-GB" dirty="0">
                <a:solidFill>
                  <a:schemeClr val="bg1"/>
                </a:solidFill>
                <a:latin typeface="Ubuntu" panose="020B0504030602030204" pitchFamily="34" charset="0"/>
              </a:rPr>
              <a:t>the degree to which customers find the product useful and whether actual usage meets expectations on </a:t>
            </a:r>
          </a:p>
          <a:p>
            <a:pPr algn="ctr"/>
            <a:r>
              <a:rPr lang="en-GB" dirty="0">
                <a:solidFill>
                  <a:schemeClr val="bg1"/>
                </a:solidFill>
                <a:latin typeface="Ubuntu" panose="020B0504030602030204" pitchFamily="34" charset="0"/>
              </a:rPr>
              <a:t>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329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79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市佔率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relative percentage of the market </a:t>
            </a:r>
          </a:p>
          <a:p>
            <a:pPr algn="ctr"/>
            <a:r>
              <a:rPr lang="en-GB" dirty="0">
                <a:solidFill>
                  <a:schemeClr val="bg1"/>
                </a:solidFill>
                <a:latin typeface="Ubuntu" panose="020B0504030602030204" pitchFamily="34" charset="0"/>
              </a:rPr>
              <a:t>not controlled by the product; </a:t>
            </a:r>
          </a:p>
          <a:p>
            <a:pPr algn="ctr"/>
            <a:r>
              <a:rPr lang="en-GB" dirty="0">
                <a:solidFill>
                  <a:schemeClr val="bg1"/>
                </a:solidFill>
                <a:latin typeface="Ubuntu" panose="020B0504030602030204" pitchFamily="34" charset="0"/>
              </a:rPr>
              <a:t>the potential market share that the product </a:t>
            </a:r>
          </a:p>
          <a:p>
            <a:pPr algn="ctr"/>
            <a:r>
              <a:rPr lang="en-GB" dirty="0">
                <a:solidFill>
                  <a:schemeClr val="bg1"/>
                </a:solidFill>
                <a:latin typeface="Ubuntu" panose="020B0504030602030204" pitchFamily="34" charset="0"/>
              </a:rPr>
              <a:t>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87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29"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顧客或用戶滿意度落差</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30"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30"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30"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difference between a customer or user’s </a:t>
            </a:r>
          </a:p>
          <a:p>
            <a:pPr algn="ctr"/>
            <a:r>
              <a:rPr lang="en-GB" dirty="0">
                <a:solidFill>
                  <a:schemeClr val="bg1"/>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2"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3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表示客戶希望獲得的體驗的測量。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measure that indicates </a:t>
            </a:r>
          </a:p>
          <a:p>
            <a:pPr algn="ctr"/>
            <a:r>
              <a:rPr lang="en-GB" dirty="0">
                <a:solidFill>
                  <a:schemeClr val="bg1"/>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期望之客戶體驗或滿意度</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Desired Customer </a:t>
            </a:r>
          </a:p>
          <a:p>
            <a:pPr algn="ctr"/>
            <a:r>
              <a:rPr lang="en-US" sz="3600" b="1" dirty="0">
                <a:solidFill>
                  <a:schemeClr val="bg1"/>
                </a:solidFill>
                <a:latin typeface="Ubuntu" panose="020B0504030602030204" pitchFamily="34" charset="0"/>
              </a:rPr>
              <a:t>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54877" y="1996449"/>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70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8" y="3182828"/>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9"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對於頻繁或連續發佈的團隊，</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9" y="386591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integrated and tested builds per time period. </a:t>
            </a:r>
          </a:p>
          <a:p>
            <a:pPr algn="ctr"/>
            <a:r>
              <a:rPr lang="en-GB" dirty="0">
                <a:solidFill>
                  <a:schemeClr val="bg1"/>
                </a:solidFill>
                <a:latin typeface="Ubuntu" panose="020B0504030602030204" pitchFamily="34" charset="0"/>
              </a:rPr>
              <a:t>For a team that is releasing frequently or continuously, </a:t>
            </a:r>
          </a:p>
          <a:p>
            <a:pPr algn="ctr"/>
            <a:r>
              <a:rPr lang="en-GB" dirty="0">
                <a:solidFill>
                  <a:schemeClr val="bg1"/>
                </a:solidFill>
                <a:latin typeface="Ubuntu" panose="020B0504030602030204" pitchFamily="34" charset="0"/>
              </a:rPr>
              <a:t>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974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releases per time period, </a:t>
            </a:r>
          </a:p>
          <a:p>
            <a:pPr algn="ctr"/>
            <a:r>
              <a:rPr lang="en-GB" dirty="0">
                <a:solidFill>
                  <a:schemeClr val="bg1"/>
                </a:solidFill>
                <a:latin typeface="Ubuntu" panose="020B0504030602030204" pitchFamily="34" charset="0"/>
              </a:rPr>
              <a:t>e.g. continuously, daily, weekly, monthly, quarterly, etc. </a:t>
            </a:r>
          </a:p>
          <a:p>
            <a:pPr algn="ctr"/>
            <a:r>
              <a:rPr lang="en-GB" dirty="0">
                <a:solidFill>
                  <a:schemeClr val="bg1"/>
                </a:solidFill>
                <a:latin typeface="Ubuntu" panose="020B0504030602030204" pitchFamily="34" charset="0"/>
              </a:rPr>
              <a:t>This helps reflect the time needed to satisfy the customer </a:t>
            </a:r>
          </a:p>
          <a:p>
            <a:pPr algn="ctr"/>
            <a:r>
              <a:rPr lang="en-GB" dirty="0">
                <a:solidFill>
                  <a:schemeClr val="bg1"/>
                </a:solidFill>
                <a:latin typeface="Ubuntu" panose="020B0504030602030204" pitchFamily="34" charset="0"/>
              </a:rPr>
              <a:t>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09B3-61B8-6D43-ACC0-6C9CFF9C7D71}"/>
              </a:ext>
            </a:extLst>
          </p:cNvPr>
          <p:cNvSpPr>
            <a:spLocks noGrp="1"/>
          </p:cNvSpPr>
          <p:nvPr>
            <p:ph type="title"/>
          </p:nvPr>
        </p:nvSpPr>
        <p:spPr/>
        <p:txBody>
          <a:bodyPr/>
          <a:lstStyle/>
          <a:p>
            <a:r>
              <a:rPr lang="zh-TW" altLang="en-US" dirty="0"/>
              <a:t>目前價值</a:t>
            </a:r>
            <a:endParaRPr lang="en-US" dirty="0"/>
          </a:p>
        </p:txBody>
      </p:sp>
      <p:sp>
        <p:nvSpPr>
          <p:cNvPr id="3" name="Text Placeholder 2">
            <a:extLst>
              <a:ext uri="{FF2B5EF4-FFF2-40B4-BE49-F238E27FC236}">
                <a16:creationId xmlns:a16="http://schemas.microsoft.com/office/drawing/2014/main" id="{F3017372-DC7E-A34A-85CC-04C628112E2A}"/>
              </a:ext>
            </a:extLst>
          </p:cNvPr>
          <p:cNvSpPr>
            <a:spLocks noGrp="1"/>
          </p:cNvSpPr>
          <p:nvPr>
            <p:ph type="body" sz="quarter" idx="11"/>
          </p:nvPr>
        </p:nvSpPr>
        <p:spPr/>
        <p:txBody>
          <a:bodyPr/>
          <a:lstStyle/>
          <a:p>
            <a:r>
              <a:rPr lang="en-US" b="0" dirty="0"/>
              <a:t>CURRENT VALUE</a:t>
            </a:r>
          </a:p>
        </p:txBody>
      </p:sp>
      <p:sp>
        <p:nvSpPr>
          <p:cNvPr id="4" name="Text Placeholder 3">
            <a:extLst>
              <a:ext uri="{FF2B5EF4-FFF2-40B4-BE49-F238E27FC236}">
                <a16:creationId xmlns:a16="http://schemas.microsoft.com/office/drawing/2014/main" id="{F2EC738C-822F-774D-9ED1-4343969B84AD}"/>
              </a:ext>
            </a:extLst>
          </p:cNvPr>
          <p:cNvSpPr>
            <a:spLocks noGrp="1"/>
          </p:cNvSpPr>
          <p:nvPr>
            <p:ph type="body" sz="quarter" idx="12"/>
          </p:nvPr>
        </p:nvSpPr>
        <p:spPr/>
        <p:txBody>
          <a:bodyPr/>
          <a:lstStyle/>
          <a:p>
            <a:r>
              <a:rPr lang="zh-TW" altLang="en-US" dirty="0"/>
              <a:t>展示出產品在今日可提供給客戶的價值</a:t>
            </a:r>
          </a:p>
        </p:txBody>
      </p:sp>
      <p:sp>
        <p:nvSpPr>
          <p:cNvPr id="5" name="Text Placeholder 4">
            <a:extLst>
              <a:ext uri="{FF2B5EF4-FFF2-40B4-BE49-F238E27FC236}">
                <a16:creationId xmlns:a16="http://schemas.microsoft.com/office/drawing/2014/main" id="{12D6FE5D-2B88-1A4C-88A4-DC9AD7012F75}"/>
              </a:ext>
            </a:extLst>
          </p:cNvPr>
          <p:cNvSpPr>
            <a:spLocks noGrp="1"/>
          </p:cNvSpPr>
          <p:nvPr>
            <p:ph type="body" sz="quarter" idx="13"/>
          </p:nvPr>
        </p:nvSpPr>
        <p:spPr/>
        <p:txBody>
          <a:bodyPr/>
          <a:lstStyle/>
          <a:p>
            <a:r>
              <a:rPr lang="en-US" dirty="0">
                <a:solidFill>
                  <a:schemeClr val="bg1">
                    <a:lumMod val="50000"/>
                  </a:schemeClr>
                </a:solidFill>
              </a:rPr>
              <a:t>Reveals the value that the product delivers to customers, today</a:t>
            </a:r>
          </a:p>
        </p:txBody>
      </p:sp>
    </p:spTree>
    <p:extLst>
      <p:ext uri="{BB962C8B-B14F-4D97-AF65-F5344CB8AC3E}">
        <p14:creationId xmlns:p14="http://schemas.microsoft.com/office/powerpoint/2010/main" val="1853658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862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time spent correcting product problems between the point the developers say it is ready to release and the point where it is actually released to customers. 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134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平均修復時間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9"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3"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it takes from when an error is detected and when it is fixed. </a:t>
            </a:r>
          </a:p>
          <a:p>
            <a:pPr algn="ctr"/>
            <a:r>
              <a:rPr lang="en-GB" dirty="0">
                <a:solidFill>
                  <a:schemeClr val="bg1"/>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0" y="24771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837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85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前導期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從提出想法或建立假設到客戶從該想法中受益的時間。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90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450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884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518307"/>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584775"/>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number of times that the organization deployed (released) </a:t>
            </a:r>
          </a:p>
          <a:p>
            <a:pPr algn="ctr"/>
            <a:r>
              <a:rPr lang="en-GB" sz="1600" dirty="0">
                <a:solidFill>
                  <a:schemeClr val="bg1"/>
                </a:solidFill>
                <a:latin typeface="Ubuntu" panose="020B0504030602030204" pitchFamily="34" charset="0"/>
              </a:rPr>
              <a:t>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1" y="31900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1" y="237948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94995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615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7494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010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5" y="3865911"/>
            <a:ext cx="6993048"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114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from when an impediment is raised until when it is resolved. </a:t>
            </a:r>
          </a:p>
          <a:p>
            <a:pPr algn="ctr"/>
            <a:r>
              <a:rPr lang="en-GB" dirty="0">
                <a:solidFill>
                  <a:schemeClr val="bg1"/>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96505"/>
            <a:ext cx="6993043"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77" y="236380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087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戰略轉向的時間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2884065"/>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830997"/>
          </a:xfrm>
          <a:prstGeom prst="rect">
            <a:avLst/>
          </a:prstGeom>
          <a:noFill/>
        </p:spPr>
        <p:txBody>
          <a:bodyPr wrap="square" rtlCol="0">
            <a:spAutoFit/>
          </a:bodyPr>
          <a:lstStyle/>
          <a:p>
            <a:pPr algn="ctr"/>
            <a:r>
              <a:rPr lang="zh-TW" altLang="en-US" sz="1600" dirty="0">
                <a:solidFill>
                  <a:schemeClr val="bg1"/>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544938"/>
            <a:ext cx="6993043" cy="1569660"/>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39782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C16E-68A0-884C-8029-C596E58978FE}"/>
              </a:ext>
            </a:extLst>
          </p:cNvPr>
          <p:cNvSpPr>
            <a:spLocks noGrp="1"/>
          </p:cNvSpPr>
          <p:nvPr>
            <p:ph type="title"/>
          </p:nvPr>
        </p:nvSpPr>
        <p:spPr/>
        <p:txBody>
          <a:bodyPr/>
          <a:lstStyle/>
          <a:p>
            <a:r>
              <a:rPr lang="zh-TW" altLang="en-US" sz="6600" dirty="0"/>
              <a:t>回應市場時間</a:t>
            </a:r>
            <a:endParaRPr lang="en-US" sz="6600" dirty="0"/>
          </a:p>
        </p:txBody>
      </p:sp>
      <p:sp>
        <p:nvSpPr>
          <p:cNvPr id="3" name="Text Placeholder 2">
            <a:extLst>
              <a:ext uri="{FF2B5EF4-FFF2-40B4-BE49-F238E27FC236}">
                <a16:creationId xmlns:a16="http://schemas.microsoft.com/office/drawing/2014/main" id="{934C2A91-E47C-F149-99A8-DD80B16EEE94}"/>
              </a:ext>
            </a:extLst>
          </p:cNvPr>
          <p:cNvSpPr>
            <a:spLocks noGrp="1"/>
          </p:cNvSpPr>
          <p:nvPr>
            <p:ph type="body" sz="quarter" idx="11"/>
          </p:nvPr>
        </p:nvSpPr>
        <p:spPr/>
        <p:txBody>
          <a:bodyPr/>
          <a:lstStyle/>
          <a:p>
            <a:r>
              <a:rPr lang="en-US" b="0" dirty="0"/>
              <a:t>TIME TO MARKET</a:t>
            </a:r>
          </a:p>
          <a:p>
            <a:endParaRPr lang="en-US" dirty="0"/>
          </a:p>
          <a:p>
            <a:endParaRPr lang="en-US" dirty="0"/>
          </a:p>
        </p:txBody>
      </p:sp>
      <p:sp>
        <p:nvSpPr>
          <p:cNvPr id="4" name="Text Placeholder 3">
            <a:extLst>
              <a:ext uri="{FF2B5EF4-FFF2-40B4-BE49-F238E27FC236}">
                <a16:creationId xmlns:a16="http://schemas.microsoft.com/office/drawing/2014/main" id="{BBCCD6B3-1B36-8E43-956F-B10E120302EE}"/>
              </a:ext>
            </a:extLst>
          </p:cNvPr>
          <p:cNvSpPr>
            <a:spLocks noGrp="1"/>
          </p:cNvSpPr>
          <p:nvPr>
            <p:ph type="body" sz="quarter" idx="12"/>
          </p:nvPr>
        </p:nvSpPr>
        <p:spPr/>
        <p:txBody>
          <a:bodyPr/>
          <a:lstStyle/>
          <a:p>
            <a:r>
              <a:rPr lang="zh-TW" altLang="en-US" dirty="0"/>
              <a:t>表達組織快速傳遞新功能、服務或產品的能力</a:t>
            </a:r>
          </a:p>
        </p:txBody>
      </p:sp>
      <p:sp>
        <p:nvSpPr>
          <p:cNvPr id="5" name="Text Placeholder 4">
            <a:extLst>
              <a:ext uri="{FF2B5EF4-FFF2-40B4-BE49-F238E27FC236}">
                <a16:creationId xmlns:a16="http://schemas.microsoft.com/office/drawing/2014/main" id="{8A132274-5BAB-534A-8103-95528E41DD48}"/>
              </a:ext>
            </a:extLst>
          </p:cNvPr>
          <p:cNvSpPr>
            <a:spLocks noGrp="1"/>
          </p:cNvSpPr>
          <p:nvPr>
            <p:ph type="body" sz="quarter" idx="13"/>
          </p:nvPr>
        </p:nvSpPr>
        <p:spPr/>
        <p:txBody>
          <a:bodyPr>
            <a:normAutofit lnSpcReduction="10000"/>
          </a:bodyPr>
          <a:lstStyle/>
          <a:p>
            <a:r>
              <a:rPr lang="en-US" sz="1200" dirty="0">
                <a:solidFill>
                  <a:schemeClr val="bg1">
                    <a:lumMod val="50000"/>
                  </a:schemeClr>
                </a:solidFill>
              </a:rPr>
              <a:t>Expresses the organization’s ability to </a:t>
            </a:r>
            <a:br>
              <a:rPr lang="en-US" sz="1200" dirty="0">
                <a:solidFill>
                  <a:schemeClr val="bg1">
                    <a:lumMod val="50000"/>
                  </a:schemeClr>
                </a:solidFill>
              </a:rPr>
            </a:br>
            <a:r>
              <a:rPr lang="en-US" sz="1200" dirty="0">
                <a:solidFill>
                  <a:schemeClr val="bg1">
                    <a:lumMod val="50000"/>
                  </a:schemeClr>
                </a:solidFill>
              </a:rPr>
              <a:t>quickly deliver new capabilities, services, or products</a:t>
            </a:r>
          </a:p>
          <a:p>
            <a:endParaRPr lang="en-US" sz="1200" dirty="0">
              <a:solidFill>
                <a:schemeClr val="bg1">
                  <a:lumMod val="50000"/>
                </a:schemeClr>
              </a:solidFill>
            </a:endParaRPr>
          </a:p>
        </p:txBody>
      </p:sp>
    </p:spTree>
    <p:extLst>
      <p:ext uri="{BB962C8B-B14F-4D97-AF65-F5344CB8AC3E}">
        <p14:creationId xmlns:p14="http://schemas.microsoft.com/office/powerpoint/2010/main" val="693130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231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effort or cost spent on new product capabilities, divided by total product effort or cost. </a:t>
            </a:r>
          </a:p>
          <a:p>
            <a:pPr algn="ctr"/>
            <a:r>
              <a:rPr lang="en-GB" dirty="0">
                <a:solidFill>
                  <a:schemeClr val="bg1"/>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60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自上次測量以來，對缺陷變化進行的測量。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change in defects since last measurement. </a:t>
            </a:r>
          </a:p>
          <a:p>
            <a:pPr algn="ctr"/>
            <a:r>
              <a:rPr lang="en-GB" dirty="0">
                <a:solidFill>
                  <a:schemeClr val="bg1"/>
                </a:solidFill>
                <a:latin typeface="Ubuntu" panose="020B0504030602030204" pitchFamily="34" charset="0"/>
              </a:rPr>
              <a:t>A defect is anything that reduces the value of the product to a customer, user, or to the organization itself. </a:t>
            </a:r>
          </a:p>
          <a:p>
            <a:pPr algn="ctr"/>
            <a:r>
              <a:rPr lang="en-GB" dirty="0">
                <a:solidFill>
                  <a:schemeClr val="bg1"/>
                </a:solidFill>
                <a:latin typeface="Ubuntu" panose="020B0504030602030204" pitchFamily="34" charset="0"/>
              </a:rPr>
              <a:t>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70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time teams spend </a:t>
            </a:r>
          </a:p>
          <a:p>
            <a:pPr algn="ctr"/>
            <a:r>
              <a:rPr lang="en-GB" dirty="0">
                <a:solidFill>
                  <a:schemeClr val="bg1"/>
                </a:solidFill>
                <a:latin typeface="Ubuntu" panose="020B0504030602030204" pitchFamily="34" charset="0"/>
              </a:rPr>
              <a:t>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15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7" y="23569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889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563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843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在線事故次數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5" y="3182828"/>
            <a:ext cx="6993048"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6145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49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63756"/>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different versions (or variants) of </a:t>
            </a:r>
          </a:p>
          <a:p>
            <a:pPr algn="ctr"/>
            <a:r>
              <a:rPr lang="en-GB" dirty="0">
                <a:solidFill>
                  <a:schemeClr val="bg1"/>
                </a:solidFill>
                <a:latin typeface="Ubuntu" panose="020B0504030602030204" pitchFamily="34" charset="0"/>
              </a:rPr>
              <a:t>a product or service. </a:t>
            </a:r>
          </a:p>
          <a:p>
            <a:pPr algn="ctr"/>
            <a:r>
              <a:rPr lang="en-GB" dirty="0">
                <a:solidFill>
                  <a:schemeClr val="bg1"/>
                </a:solidFill>
                <a:latin typeface="Ubuntu" panose="020B0504030602030204" pitchFamily="34" charset="0"/>
              </a:rPr>
              <a:t>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453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72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232855"/>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合併代碼分支所耗費的時間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34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4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6" y="25838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074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已發佈的產品更改導致服務品質下降並需要修復</a:t>
            </a: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（例如，緊急修復、 回溯、補丁）的百分比。</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released product changes that result in degraded service and require remediation </a:t>
            </a:r>
          </a:p>
          <a:p>
            <a:pPr algn="ctr"/>
            <a:r>
              <a:rPr lang="en-GB" dirty="0">
                <a:solidFill>
                  <a:schemeClr val="bg1"/>
                </a:solidFill>
                <a:latin typeface="Ubuntu" panose="020B0504030602030204" pitchFamily="34" charset="0"/>
              </a:rPr>
              <a:t>(e.g.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3221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2" y="2329244"/>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971C6-08BD-2D4A-9EFD-DF5C9695F47A}"/>
              </a:ext>
            </a:extLst>
          </p:cNvPr>
          <p:cNvSpPr>
            <a:spLocks noGrp="1"/>
          </p:cNvSpPr>
          <p:nvPr>
            <p:ph type="title"/>
          </p:nvPr>
        </p:nvSpPr>
        <p:spPr/>
        <p:txBody>
          <a:bodyPr/>
          <a:lstStyle/>
          <a:p>
            <a:r>
              <a:rPr lang="zh-TW" altLang="en-US" dirty="0"/>
              <a:t>創新能力</a:t>
            </a:r>
            <a:endParaRPr lang="en-US" dirty="0"/>
          </a:p>
        </p:txBody>
      </p:sp>
      <p:sp>
        <p:nvSpPr>
          <p:cNvPr id="3" name="Text Placeholder 2">
            <a:extLst>
              <a:ext uri="{FF2B5EF4-FFF2-40B4-BE49-F238E27FC236}">
                <a16:creationId xmlns:a16="http://schemas.microsoft.com/office/drawing/2014/main" id="{F209C53E-8527-AF4C-8C1C-8C977E9F44EA}"/>
              </a:ext>
            </a:extLst>
          </p:cNvPr>
          <p:cNvSpPr>
            <a:spLocks noGrp="1"/>
          </p:cNvSpPr>
          <p:nvPr>
            <p:ph type="body" sz="quarter" idx="11"/>
          </p:nvPr>
        </p:nvSpPr>
        <p:spPr/>
        <p:txBody>
          <a:bodyPr/>
          <a:lstStyle/>
          <a:p>
            <a:r>
              <a:rPr lang="en-US" sz="6000" dirty="0"/>
              <a:t>ABILITY TO INNOVATE</a:t>
            </a:r>
          </a:p>
        </p:txBody>
      </p:sp>
      <p:sp>
        <p:nvSpPr>
          <p:cNvPr id="4" name="Text Placeholder 3">
            <a:extLst>
              <a:ext uri="{FF2B5EF4-FFF2-40B4-BE49-F238E27FC236}">
                <a16:creationId xmlns:a16="http://schemas.microsoft.com/office/drawing/2014/main" id="{BD537523-B60A-E04C-B6F9-FCA71757BE99}"/>
              </a:ext>
            </a:extLst>
          </p:cNvPr>
          <p:cNvSpPr>
            <a:spLocks noGrp="1"/>
          </p:cNvSpPr>
          <p:nvPr>
            <p:ph type="body" sz="quarter" idx="12"/>
          </p:nvPr>
        </p:nvSpPr>
        <p:spPr/>
        <p:txBody>
          <a:bodyPr/>
          <a:lstStyle/>
          <a:p>
            <a:r>
              <a:rPr lang="zh-TW" altLang="en-US" dirty="0"/>
              <a:t>展現組織提供可能更好地滿足客戶需求的新功能的有效性。</a:t>
            </a:r>
            <a:endParaRPr lang="en-US" dirty="0"/>
          </a:p>
        </p:txBody>
      </p:sp>
      <p:sp>
        <p:nvSpPr>
          <p:cNvPr id="5" name="Text Placeholder 4">
            <a:extLst>
              <a:ext uri="{FF2B5EF4-FFF2-40B4-BE49-F238E27FC236}">
                <a16:creationId xmlns:a16="http://schemas.microsoft.com/office/drawing/2014/main" id="{7A44598A-BEB5-EB43-9A4F-8CEF7BF4D1E7}"/>
              </a:ext>
            </a:extLst>
          </p:cNvPr>
          <p:cNvSpPr>
            <a:spLocks noGrp="1"/>
          </p:cNvSpPr>
          <p:nvPr>
            <p:ph type="body" sz="quarter" idx="13"/>
          </p:nvPr>
        </p:nvSpPr>
        <p:spPr/>
        <p:txBody>
          <a:bodyPr>
            <a:noAutofit/>
          </a:bodyPr>
          <a:lstStyle/>
          <a:p>
            <a:r>
              <a:rPr lang="en-US" sz="1200" dirty="0"/>
              <a:t>Expresses the ability of a product development organization to </a:t>
            </a:r>
          </a:p>
          <a:p>
            <a:r>
              <a:rPr lang="en-US" sz="1200" dirty="0"/>
              <a:t>deliver new capabilities that might better meet customer needs</a:t>
            </a:r>
          </a:p>
        </p:txBody>
      </p:sp>
    </p:spTree>
    <p:extLst>
      <p:ext uri="{BB962C8B-B14F-4D97-AF65-F5344CB8AC3E}">
        <p14:creationId xmlns:p14="http://schemas.microsoft.com/office/powerpoint/2010/main" val="3569236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758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0" y="2893050"/>
            <a:ext cx="69930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不要測量產出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測量結果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521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1" y="2893050"/>
            <a:ext cx="6993042"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004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283275" y="1078775"/>
            <a:ext cx="6993068" cy="2696820"/>
            <a:chOff x="283275" y="1078775"/>
            <a:chExt cx="6993068"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283300" y="107877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283275" y="2944598"/>
              <a:ext cx="6993048"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283280" y="236360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283295" y="1780670"/>
              <a:ext cx="6993048"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65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sp>
        <p:nvSpPr>
          <p:cNvPr id="35" name="TextBox 34">
            <a:extLst>
              <a:ext uri="{FF2B5EF4-FFF2-40B4-BE49-F238E27FC236}">
                <a16:creationId xmlns:a16="http://schemas.microsoft.com/office/drawing/2014/main" id="{7D8DF45F-43EB-A040-9FF2-DBEBB2A59C73}"/>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a:t>
            </a:r>
            <a:r>
              <a:rPr lang="zh-TW" altLang="en-US" sz="2000" b="1" dirty="0">
                <a:latin typeface="Ubuntu" panose="020B0504030602030204" pitchFamily="34" charset="0"/>
              </a:rPr>
              <a:t>建議的備忘單</a:t>
            </a:r>
            <a:endParaRPr lang="en-NL" sz="2000" dirty="0">
              <a:latin typeface="Ubuntu" panose="020B0504030602030204" pitchFamily="34" charset="0"/>
            </a:endParaRPr>
          </a:p>
        </p:txBody>
      </p:sp>
      <p:grpSp>
        <p:nvGrpSpPr>
          <p:cNvPr id="4" name="Group 3">
            <a:extLst>
              <a:ext uri="{FF2B5EF4-FFF2-40B4-BE49-F238E27FC236}">
                <a16:creationId xmlns:a16="http://schemas.microsoft.com/office/drawing/2014/main" id="{0EF7FF84-B84C-084A-BAB6-F7FB1C0E1A12}"/>
              </a:ext>
            </a:extLst>
          </p:cNvPr>
          <p:cNvGrpSpPr/>
          <p:nvPr/>
        </p:nvGrpSpPr>
        <p:grpSpPr>
          <a:xfrm>
            <a:off x="99177" y="703837"/>
            <a:ext cx="2417919" cy="4157663"/>
            <a:chOff x="99177" y="703837"/>
            <a:chExt cx="2417919" cy="4157663"/>
          </a:xfrm>
        </p:grpSpPr>
        <p:pic>
          <p:nvPicPr>
            <p:cNvPr id="2" name="Picture 1">
              <a:extLst>
                <a:ext uri="{FF2B5EF4-FFF2-40B4-BE49-F238E27FC236}">
                  <a16:creationId xmlns:a16="http://schemas.microsoft.com/office/drawing/2014/main" id="{7B1BB3C3-4BAD-1C46-9802-71C32C1EFA3F}"/>
                </a:ext>
              </a:extLst>
            </p:cNvPr>
            <p:cNvPicPr>
              <a:picLocks noChangeAspect="1"/>
            </p:cNvPicPr>
            <p:nvPr/>
          </p:nvPicPr>
          <p:blipFill>
            <a:blip r:embed="rId3"/>
            <a:stretch>
              <a:fillRect/>
            </a:stretch>
          </p:blipFill>
          <p:spPr>
            <a:xfrm>
              <a:off x="99177" y="703837"/>
              <a:ext cx="2417919" cy="3296138"/>
            </a:xfrm>
            <a:prstGeom prst="rect">
              <a:avLst/>
            </a:prstGeom>
          </p:spPr>
        </p:pic>
        <p:pic>
          <p:nvPicPr>
            <p:cNvPr id="3" name="Picture 2">
              <a:extLst>
                <a:ext uri="{FF2B5EF4-FFF2-40B4-BE49-F238E27FC236}">
                  <a16:creationId xmlns:a16="http://schemas.microsoft.com/office/drawing/2014/main" id="{519ED9D1-4F1E-D34A-9FF8-1649A1CFE27D}"/>
                </a:ext>
              </a:extLst>
            </p:cNvPr>
            <p:cNvPicPr>
              <a:picLocks noChangeAspect="1"/>
            </p:cNvPicPr>
            <p:nvPr/>
          </p:nvPicPr>
          <p:blipFill>
            <a:blip r:embed="rId4"/>
            <a:stretch>
              <a:fillRect/>
            </a:stretch>
          </p:blipFill>
          <p:spPr>
            <a:xfrm>
              <a:off x="99177" y="3999975"/>
              <a:ext cx="2417919" cy="861525"/>
            </a:xfrm>
            <a:prstGeom prst="rect">
              <a:avLst/>
            </a:prstGeom>
          </p:spPr>
        </p:pic>
      </p:grpSp>
      <p:grpSp>
        <p:nvGrpSpPr>
          <p:cNvPr id="9" name="Group 8">
            <a:extLst>
              <a:ext uri="{FF2B5EF4-FFF2-40B4-BE49-F238E27FC236}">
                <a16:creationId xmlns:a16="http://schemas.microsoft.com/office/drawing/2014/main" id="{38ACF996-8A6E-F544-B0AD-92FE3096ADC8}"/>
              </a:ext>
            </a:extLst>
          </p:cNvPr>
          <p:cNvGrpSpPr/>
          <p:nvPr/>
        </p:nvGrpSpPr>
        <p:grpSpPr>
          <a:xfrm>
            <a:off x="2549328" y="707982"/>
            <a:ext cx="2401732" cy="3994205"/>
            <a:chOff x="2549328" y="707982"/>
            <a:chExt cx="2401732" cy="3994205"/>
          </a:xfrm>
        </p:grpSpPr>
        <p:pic>
          <p:nvPicPr>
            <p:cNvPr id="6" name="Picture 5">
              <a:extLst>
                <a:ext uri="{FF2B5EF4-FFF2-40B4-BE49-F238E27FC236}">
                  <a16:creationId xmlns:a16="http://schemas.microsoft.com/office/drawing/2014/main" id="{38221DCC-FF66-524F-9797-F3B6CC136BA8}"/>
                </a:ext>
              </a:extLst>
            </p:cNvPr>
            <p:cNvPicPr>
              <a:picLocks noChangeAspect="1"/>
            </p:cNvPicPr>
            <p:nvPr/>
          </p:nvPicPr>
          <p:blipFill>
            <a:blip r:embed="rId5"/>
            <a:stretch>
              <a:fillRect/>
            </a:stretch>
          </p:blipFill>
          <p:spPr>
            <a:xfrm>
              <a:off x="2549328" y="707982"/>
              <a:ext cx="2398819" cy="2315139"/>
            </a:xfrm>
            <a:prstGeom prst="rect">
              <a:avLst/>
            </a:prstGeom>
          </p:spPr>
        </p:pic>
        <p:pic>
          <p:nvPicPr>
            <p:cNvPr id="7" name="Picture 6">
              <a:extLst>
                <a:ext uri="{FF2B5EF4-FFF2-40B4-BE49-F238E27FC236}">
                  <a16:creationId xmlns:a16="http://schemas.microsoft.com/office/drawing/2014/main" id="{A13C17DE-2806-B34B-ADAB-EB69B3FF735F}"/>
                </a:ext>
              </a:extLst>
            </p:cNvPr>
            <p:cNvPicPr>
              <a:picLocks noChangeAspect="1"/>
            </p:cNvPicPr>
            <p:nvPr/>
          </p:nvPicPr>
          <p:blipFill>
            <a:blip r:embed="rId6"/>
            <a:stretch>
              <a:fillRect/>
            </a:stretch>
          </p:blipFill>
          <p:spPr>
            <a:xfrm>
              <a:off x="2549328" y="3019855"/>
              <a:ext cx="2401732" cy="1682332"/>
            </a:xfrm>
            <a:prstGeom prst="rect">
              <a:avLst/>
            </a:prstGeom>
          </p:spPr>
        </p:pic>
      </p:grpSp>
      <p:pic>
        <p:nvPicPr>
          <p:cNvPr id="21" name="Picture 20">
            <a:extLst>
              <a:ext uri="{FF2B5EF4-FFF2-40B4-BE49-F238E27FC236}">
                <a16:creationId xmlns:a16="http://schemas.microsoft.com/office/drawing/2014/main" id="{FDE12109-AE82-2940-8B2F-7B9BCA3EB9DA}"/>
              </a:ext>
            </a:extLst>
          </p:cNvPr>
          <p:cNvPicPr>
            <a:picLocks noChangeAspect="1"/>
          </p:cNvPicPr>
          <p:nvPr/>
        </p:nvPicPr>
        <p:blipFill>
          <a:blip r:embed="rId7"/>
          <a:stretch>
            <a:fillRect/>
          </a:stretch>
        </p:blipFill>
        <p:spPr>
          <a:xfrm>
            <a:off x="4997657" y="2196666"/>
            <a:ext cx="2493548" cy="1318060"/>
          </a:xfrm>
          <a:prstGeom prst="rect">
            <a:avLst/>
          </a:prstGeom>
        </p:spPr>
      </p:pic>
      <p:pic>
        <p:nvPicPr>
          <p:cNvPr id="23" name="Picture 22">
            <a:extLst>
              <a:ext uri="{FF2B5EF4-FFF2-40B4-BE49-F238E27FC236}">
                <a16:creationId xmlns:a16="http://schemas.microsoft.com/office/drawing/2014/main" id="{74F404D1-C70C-2F49-A4CA-E1D2712A35D1}"/>
              </a:ext>
            </a:extLst>
          </p:cNvPr>
          <p:cNvPicPr>
            <a:picLocks noChangeAspect="1"/>
          </p:cNvPicPr>
          <p:nvPr/>
        </p:nvPicPr>
        <p:blipFill>
          <a:blip r:embed="rId8"/>
          <a:stretch>
            <a:fillRect/>
          </a:stretch>
        </p:blipFill>
        <p:spPr>
          <a:xfrm>
            <a:off x="4997657" y="709685"/>
            <a:ext cx="2480932" cy="1447452"/>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76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15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FFB9-EF22-BD4E-AE69-916C0B8D0FBA}"/>
              </a:ext>
            </a:extLst>
          </p:cNvPr>
          <p:cNvSpPr>
            <a:spLocks noGrp="1"/>
          </p:cNvSpPr>
          <p:nvPr>
            <p:ph type="title"/>
          </p:nvPr>
        </p:nvSpPr>
        <p:spPr/>
        <p:txBody>
          <a:bodyPr/>
          <a:lstStyle/>
          <a:p>
            <a:r>
              <a:rPr lang="zh-TW" altLang="en-US" sz="8000" dirty="0"/>
              <a:t>未實現價值</a:t>
            </a:r>
            <a:endParaRPr lang="en-US" sz="8000" dirty="0"/>
          </a:p>
        </p:txBody>
      </p:sp>
      <p:sp>
        <p:nvSpPr>
          <p:cNvPr id="3" name="Text Placeholder 2">
            <a:extLst>
              <a:ext uri="{FF2B5EF4-FFF2-40B4-BE49-F238E27FC236}">
                <a16:creationId xmlns:a16="http://schemas.microsoft.com/office/drawing/2014/main" id="{4D7500D3-F73F-0440-A100-67BC47DD886C}"/>
              </a:ext>
            </a:extLst>
          </p:cNvPr>
          <p:cNvSpPr>
            <a:spLocks noGrp="1"/>
          </p:cNvSpPr>
          <p:nvPr>
            <p:ph type="body" sz="quarter" idx="11"/>
          </p:nvPr>
        </p:nvSpPr>
        <p:spPr/>
        <p:txBody>
          <a:bodyPr/>
          <a:lstStyle/>
          <a:p>
            <a:r>
              <a:rPr lang="en-US" dirty="0"/>
              <a:t>UNREALIZED VALUE</a:t>
            </a:r>
          </a:p>
        </p:txBody>
      </p:sp>
      <p:sp>
        <p:nvSpPr>
          <p:cNvPr id="4" name="Text Placeholder 3">
            <a:extLst>
              <a:ext uri="{FF2B5EF4-FFF2-40B4-BE49-F238E27FC236}">
                <a16:creationId xmlns:a16="http://schemas.microsoft.com/office/drawing/2014/main" id="{26959955-E10C-594D-96A8-6D7CFB7DFC41}"/>
              </a:ext>
            </a:extLst>
          </p:cNvPr>
          <p:cNvSpPr>
            <a:spLocks noGrp="1"/>
          </p:cNvSpPr>
          <p:nvPr>
            <p:ph type="body" sz="quarter" idx="12"/>
          </p:nvPr>
        </p:nvSpPr>
        <p:spPr/>
        <p:txBody>
          <a:bodyPr>
            <a:normAutofit fontScale="92500"/>
          </a:bodyPr>
          <a:lstStyle/>
          <a:p>
            <a:r>
              <a:rPr lang="zh-TW" altLang="en-US" dirty="0"/>
              <a:t>當組織滿足所有潛在客戶或使用者的需求時可以實現的潛在未來價值</a:t>
            </a:r>
          </a:p>
        </p:txBody>
      </p:sp>
      <p:sp>
        <p:nvSpPr>
          <p:cNvPr id="5" name="Text Placeholder 4">
            <a:extLst>
              <a:ext uri="{FF2B5EF4-FFF2-40B4-BE49-F238E27FC236}">
                <a16:creationId xmlns:a16="http://schemas.microsoft.com/office/drawing/2014/main" id="{85D802ED-B8E5-FF4B-84E8-0B9B581F15EF}"/>
              </a:ext>
            </a:extLst>
          </p:cNvPr>
          <p:cNvSpPr>
            <a:spLocks noGrp="1"/>
          </p:cNvSpPr>
          <p:nvPr>
            <p:ph type="body" sz="quarter" idx="13"/>
          </p:nvPr>
        </p:nvSpPr>
        <p:spPr/>
        <p:txBody>
          <a:bodyPr>
            <a:normAutofit fontScale="70000" lnSpcReduction="20000"/>
          </a:bodyPr>
          <a:lstStyle/>
          <a:p>
            <a:r>
              <a:rPr lang="en-US" dirty="0"/>
              <a:t>Suggests the potential future value that could be realized </a:t>
            </a:r>
          </a:p>
          <a:p>
            <a:r>
              <a:rPr lang="en-US" dirty="0"/>
              <a:t>if the organization could perfectly meet the needs of all potential customers</a:t>
            </a:r>
          </a:p>
        </p:txBody>
      </p:sp>
    </p:spTree>
    <p:extLst>
      <p:ext uri="{BB962C8B-B14F-4D97-AF65-F5344CB8AC3E}">
        <p14:creationId xmlns:p14="http://schemas.microsoft.com/office/powerpoint/2010/main" val="2607509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1199</TotalTime>
  <Words>2520</Words>
  <Application>Microsoft Macintosh PowerPoint</Application>
  <PresentationFormat>Custom</PresentationFormat>
  <Paragraphs>226</Paragraphs>
  <Slides>78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Noto Sans Mono CJK TC Bold</vt:lpstr>
      <vt:lpstr>Ubuntu Light</vt:lpstr>
      <vt:lpstr>Noto Sans Mono CJK TC Regular</vt:lpstr>
      <vt:lpstr>Marvel</vt:lpstr>
      <vt:lpstr>Ubuntu</vt:lpstr>
      <vt:lpstr>Calibri</vt:lpstr>
      <vt:lpstr>WLM Carton</vt:lpstr>
      <vt:lpstr>Arial</vt:lpstr>
      <vt:lpstr>Calibri Light</vt:lpstr>
      <vt:lpstr>Office Theme</vt:lpstr>
      <vt:lpstr>PowerPoint Presentation</vt:lpstr>
      <vt:lpstr>PowerPoint Presentation</vt:lpstr>
      <vt:lpstr>目前價值</vt:lpstr>
      <vt:lpstr>PowerPoint Presentation</vt:lpstr>
      <vt:lpstr>回應市場時間</vt:lpstr>
      <vt:lpstr>PowerPoint Presentation</vt:lpstr>
      <vt:lpstr>創新能力</vt:lpstr>
      <vt:lpstr>PowerPoint Presentation</vt:lpstr>
      <vt:lpstr>未實現價值</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530</cp:revision>
  <cp:lastPrinted>2020-12-15T18:03:59Z</cp:lastPrinted>
  <dcterms:created xsi:type="dcterms:W3CDTF">2020-03-02T18:23:14Z</dcterms:created>
  <dcterms:modified xsi:type="dcterms:W3CDTF">2021-01-19T04:45:30Z</dcterms:modified>
</cp:coreProperties>
</file>